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Barlow ExtraLight"/>
      <p:regular r:id="rId19"/>
      <p:bold r:id="rId20"/>
      <p:italic r:id="rId21"/>
      <p:boldItalic r:id="rId22"/>
    </p:embeddedFont>
    <p:embeddedFont>
      <p:font typeface="Hepta Slab Medium"/>
      <p:regular r:id="rId23"/>
      <p:bold r:id="rId24"/>
    </p:embeddedFont>
    <p:embeddedFont>
      <p:font typeface="Hepta Slab Light"/>
      <p:regular r:id="rId25"/>
      <p:bold r:id="rId26"/>
    </p:embeddedFont>
    <p:embeddedFont>
      <p:font typeface="Hepta Slab"/>
      <p:regular r:id="rId27"/>
      <p:bold r:id="rId28"/>
    </p:embeddedFont>
    <p:embeddedFont>
      <p:font typeface="Barlow Medium"/>
      <p:regular r:id="rId29"/>
      <p:bold r:id="rId30"/>
      <p:italic r:id="rId31"/>
      <p:boldItalic r:id="rId32"/>
    </p:embeddedFont>
    <p:embeddedFont>
      <p:font typeface="Barlow Light"/>
      <p:regular r:id="rId33"/>
      <p:bold r:id="rId34"/>
      <p:italic r:id="rId35"/>
      <p:boldItalic r:id="rId36"/>
    </p:embeddedFont>
    <p:embeddedFont>
      <p:font typeface="Barlow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Italic.fntdata"/><Relationship Id="rId20" Type="http://schemas.openxmlformats.org/officeDocument/2006/relationships/font" Target="fonts/BarlowExtraLight-bold.fntdata"/><Relationship Id="rId22" Type="http://schemas.openxmlformats.org/officeDocument/2006/relationships/font" Target="fonts/BarlowExtraLight-boldItalic.fntdata"/><Relationship Id="rId21" Type="http://schemas.openxmlformats.org/officeDocument/2006/relationships/font" Target="fonts/BarlowExtraLight-italic.fntdata"/><Relationship Id="rId24" Type="http://schemas.openxmlformats.org/officeDocument/2006/relationships/font" Target="fonts/HeptaSlabMedium-bold.fntdata"/><Relationship Id="rId23" Type="http://schemas.openxmlformats.org/officeDocument/2006/relationships/font" Target="fonts/HeptaSlab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ptaSlabLight-bold.fntdata"/><Relationship Id="rId25" Type="http://schemas.openxmlformats.org/officeDocument/2006/relationships/font" Target="fonts/HeptaSlabLight-regular.fntdata"/><Relationship Id="rId28" Type="http://schemas.openxmlformats.org/officeDocument/2006/relationships/font" Target="fonts/HeptaSlab-bold.fntdata"/><Relationship Id="rId27" Type="http://schemas.openxmlformats.org/officeDocument/2006/relationships/font" Target="fonts/HeptaSlab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Medium-italic.fntdata"/><Relationship Id="rId30" Type="http://schemas.openxmlformats.org/officeDocument/2006/relationships/font" Target="fonts/BarlowMedium-bold.fntdata"/><Relationship Id="rId11" Type="http://schemas.openxmlformats.org/officeDocument/2006/relationships/slide" Target="slides/slide5.xml"/><Relationship Id="rId33" Type="http://schemas.openxmlformats.org/officeDocument/2006/relationships/font" Target="fonts/BarlowLight-regular.fntdata"/><Relationship Id="rId10" Type="http://schemas.openxmlformats.org/officeDocument/2006/relationships/slide" Target="slides/slide4.xml"/><Relationship Id="rId32" Type="http://schemas.openxmlformats.org/officeDocument/2006/relationships/font" Target="fonts/Barlow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BarlowLight-italic.fntdata"/><Relationship Id="rId12" Type="http://schemas.openxmlformats.org/officeDocument/2006/relationships/slide" Target="slides/slide6.xml"/><Relationship Id="rId34" Type="http://schemas.openxmlformats.org/officeDocument/2006/relationships/font" Target="fonts/BarlowLight-bold.fntdata"/><Relationship Id="rId15" Type="http://schemas.openxmlformats.org/officeDocument/2006/relationships/slide" Target="slides/slide9.xml"/><Relationship Id="rId37" Type="http://schemas.openxmlformats.org/officeDocument/2006/relationships/font" Target="fonts/Barlow-regular.fntdata"/><Relationship Id="rId14" Type="http://schemas.openxmlformats.org/officeDocument/2006/relationships/slide" Target="slides/slide8.xml"/><Relationship Id="rId36" Type="http://schemas.openxmlformats.org/officeDocument/2006/relationships/font" Target="fonts/BarlowLight-boldItalic.fntdata"/><Relationship Id="rId17" Type="http://schemas.openxmlformats.org/officeDocument/2006/relationships/slide" Target="slides/slide11.xml"/><Relationship Id="rId39" Type="http://schemas.openxmlformats.org/officeDocument/2006/relationships/font" Target="fonts/Barlow-italic.fntdata"/><Relationship Id="rId16" Type="http://schemas.openxmlformats.org/officeDocument/2006/relationships/slide" Target="slides/slide10.xml"/><Relationship Id="rId38" Type="http://schemas.openxmlformats.org/officeDocument/2006/relationships/font" Target="fonts/Barlow-bold.fntdata"/><Relationship Id="rId19" Type="http://schemas.openxmlformats.org/officeDocument/2006/relationships/font" Target="fonts/BarlowExtraLigh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c24128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c24128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c44fcad3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c44fcad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c44fcad3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c44fcad3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c44fcad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1c44fcad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c2412884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c2412884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c2412884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c2412884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c24128844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c24128844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c24128844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c24128844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c2412884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c2412884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c44fcad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c44fcad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c44fcad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1c44fcad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c44fcad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c44fcad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localhost:2896/DataBank.ph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697350" y="2986800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Nathon Iadimarco</a:t>
            </a:r>
            <a:endParaRPr/>
          </a:p>
        </p:txBody>
      </p:sp>
      <p:sp>
        <p:nvSpPr>
          <p:cNvPr id="372" name="Google Shape;372;p59"/>
          <p:cNvSpPr txBox="1"/>
          <p:nvPr>
            <p:ph idx="2" type="title"/>
          </p:nvPr>
        </p:nvSpPr>
        <p:spPr>
          <a:xfrm>
            <a:off x="246750" y="918150"/>
            <a:ext cx="8650500" cy="1829700"/>
          </a:xfrm>
          <a:prstGeom prst="rect">
            <a:avLst/>
          </a:prstGeom>
          <a:solidFill>
            <a:srgbClr val="0173E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0">
                <a:solidFill>
                  <a:schemeClr val="dk1"/>
                </a:solidFill>
              </a:rPr>
              <a:t>DataBank</a:t>
            </a:r>
            <a:endParaRPr b="1" sz="1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/>
        </p:nvSpPr>
        <p:spPr>
          <a:xfrm>
            <a:off x="87525" y="428625"/>
            <a:ext cx="6735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Coded using SQL, PHP, HTML, and CSS.</a:t>
            </a:r>
            <a:endParaRPr b="1" sz="3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8" name="Google Shape;3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9415">
            <a:off x="4499638" y="1611638"/>
            <a:ext cx="2245024" cy="22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0"/>
          <p:cNvPicPr preferRelativeResize="0"/>
          <p:nvPr/>
        </p:nvPicPr>
        <p:blipFill rotWithShape="1">
          <a:blip r:embed="rId4">
            <a:alphaModFix/>
          </a:blip>
          <a:srcRect b="0" l="33407" r="31876" t="10690"/>
          <a:stretch/>
        </p:blipFill>
        <p:spPr>
          <a:xfrm rot="1128497">
            <a:off x="6948128" y="467585"/>
            <a:ext cx="1935469" cy="278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71503">
            <a:off x="2211906" y="2764178"/>
            <a:ext cx="2303536" cy="230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45439">
            <a:off x="415662" y="1421463"/>
            <a:ext cx="288607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3" y="1982400"/>
            <a:ext cx="9001476" cy="30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1"/>
          <p:cNvSpPr txBox="1"/>
          <p:nvPr/>
        </p:nvSpPr>
        <p:spPr>
          <a:xfrm>
            <a:off x="0" y="0"/>
            <a:ext cx="91440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Database Schema</a:t>
            </a:r>
            <a:endParaRPr b="1" sz="6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2"/>
          <p:cNvPicPr preferRelativeResize="0"/>
          <p:nvPr/>
        </p:nvPicPr>
        <p:blipFill rotWithShape="1">
          <a:blip r:embed="rId3">
            <a:alphaModFix/>
          </a:blip>
          <a:srcRect b="42312" l="16941" r="8526" t="42971"/>
          <a:stretch/>
        </p:blipFill>
        <p:spPr>
          <a:xfrm>
            <a:off x="235350" y="2205125"/>
            <a:ext cx="8673300" cy="9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2"/>
          <p:cNvSpPr txBox="1"/>
          <p:nvPr/>
        </p:nvSpPr>
        <p:spPr>
          <a:xfrm>
            <a:off x="0" y="488850"/>
            <a:ext cx="91440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SQL ‘Accounts’ Table</a:t>
            </a:r>
            <a:endParaRPr b="1" sz="5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/>
        </p:nvSpPr>
        <p:spPr>
          <a:xfrm>
            <a:off x="0" y="170025"/>
            <a:ext cx="91440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SQL ‘Transactions’ Table</a:t>
            </a:r>
            <a:endParaRPr b="1" sz="5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99" name="Google Shape;399;p63"/>
          <p:cNvPicPr preferRelativeResize="0"/>
          <p:nvPr/>
        </p:nvPicPr>
        <p:blipFill rotWithShape="1">
          <a:blip r:embed="rId3">
            <a:alphaModFix/>
          </a:blip>
          <a:srcRect b="0" l="16791" r="6849" t="42465"/>
          <a:stretch/>
        </p:blipFill>
        <p:spPr>
          <a:xfrm>
            <a:off x="406188" y="1367875"/>
            <a:ext cx="8331628" cy="362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/>
          <p:nvPr/>
        </p:nvSpPr>
        <p:spPr>
          <a:xfrm>
            <a:off x="0" y="2242300"/>
            <a:ext cx="91440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0173E6"/>
                </a:solidFill>
                <a:latin typeface="Barlow Light"/>
                <a:ea typeface="Barlow Light"/>
                <a:cs typeface="Barlow Light"/>
                <a:sym typeface="Barlow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http://localhost:2896/DataBank.php</a:t>
            </a:r>
            <a:endParaRPr sz="2200">
              <a:solidFill>
                <a:srgbClr val="0173E6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173E6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0" y="318775"/>
            <a:ext cx="91440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Demo</a:t>
            </a:r>
            <a:endParaRPr b="1" sz="8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/>
          <p:nvPr/>
        </p:nvSpPr>
        <p:spPr>
          <a:xfrm>
            <a:off x="0" y="170025"/>
            <a:ext cx="91440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1" name="Google Shape;411;p65"/>
          <p:cNvPicPr preferRelativeResize="0"/>
          <p:nvPr/>
        </p:nvPicPr>
        <p:blipFill rotWithShape="1">
          <a:blip r:embed="rId3">
            <a:alphaModFix/>
          </a:blip>
          <a:srcRect b="0" l="16791" r="6849" t="42465"/>
          <a:stretch/>
        </p:blipFill>
        <p:spPr>
          <a:xfrm>
            <a:off x="406188" y="1367875"/>
            <a:ext cx="8331628" cy="362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